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8288000" cy="10287000"/>
  <p:notesSz cx="6858000" cy="9144000"/>
  <p:embeddedFontLst>
    <p:embeddedFont>
      <p:font typeface="Poppins" panose="00000500000000000000" pitchFamily="2" charset="0"/>
      <p:regular r:id="rId10"/>
    </p:embeddedFont>
    <p:embeddedFont>
      <p:font typeface="Poppins Bold" panose="00000800000000000000" charset="0"/>
      <p:regular r:id="rId11"/>
    </p:embeddedFont>
    <p:embeddedFont>
      <p:font typeface="TT Supermolot Neue Expanded Bold" panose="02010600030101010101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DBDE8-2801-488A-B1AE-7FF6209F4B6B}" v="77" dt="2024-04-22T14:54:37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92" y="4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8.jpe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17.jpeg"/><Relationship Id="rId2" Type="http://schemas.openxmlformats.org/officeDocument/2006/relationships/video" Target="../media/media1.mp4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15.jpeg"/><Relationship Id="rId10" Type="http://schemas.openxmlformats.org/officeDocument/2006/relationships/video" Target="../media/media5.mp4"/><Relationship Id="rId19" Type="http://schemas.openxmlformats.org/officeDocument/2006/relationships/image" Target="../media/image19.jpe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42270" y="1625844"/>
            <a:ext cx="597756" cy="5977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717911">
            <a:off x="-1043526" y="7381552"/>
            <a:ext cx="2894884" cy="3753496"/>
          </a:xfrm>
          <a:custGeom>
            <a:avLst/>
            <a:gdLst/>
            <a:ahLst/>
            <a:cxnLst/>
            <a:rect l="l" t="t" r="r" b="b"/>
            <a:pathLst>
              <a:path w="2894884" h="3753496">
                <a:moveTo>
                  <a:pt x="0" y="0"/>
                </a:moveTo>
                <a:lnTo>
                  <a:pt x="2894884" y="0"/>
                </a:lnTo>
                <a:lnTo>
                  <a:pt x="2894884" y="3753496"/>
                </a:lnTo>
                <a:lnTo>
                  <a:pt x="0" y="3753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-1717911">
            <a:off x="115829" y="8740908"/>
            <a:ext cx="1449320" cy="2913206"/>
          </a:xfrm>
          <a:custGeom>
            <a:avLst/>
            <a:gdLst/>
            <a:ahLst/>
            <a:cxnLst/>
            <a:rect l="l" t="t" r="r" b="b"/>
            <a:pathLst>
              <a:path w="1449320" h="2913206">
                <a:moveTo>
                  <a:pt x="0" y="0"/>
                </a:moveTo>
                <a:lnTo>
                  <a:pt x="1449320" y="0"/>
                </a:lnTo>
                <a:lnTo>
                  <a:pt x="1449320" y="2913206"/>
                </a:lnTo>
                <a:lnTo>
                  <a:pt x="0" y="2913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990292" y="3064176"/>
            <a:ext cx="4307415" cy="4350924"/>
          </a:xfrm>
          <a:custGeom>
            <a:avLst/>
            <a:gdLst/>
            <a:ahLst/>
            <a:cxnLst/>
            <a:rect l="l" t="t" r="r" b="b"/>
            <a:pathLst>
              <a:path w="4307415" h="4350924">
                <a:moveTo>
                  <a:pt x="0" y="0"/>
                </a:moveTo>
                <a:lnTo>
                  <a:pt x="4307416" y="0"/>
                </a:lnTo>
                <a:lnTo>
                  <a:pt x="4307416" y="4350924"/>
                </a:lnTo>
                <a:lnTo>
                  <a:pt x="0" y="4350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66955" y="284064"/>
            <a:ext cx="13613523" cy="74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7"/>
              </a:lnSpc>
            </a:pPr>
            <a:r>
              <a:rPr lang="en-US" sz="4925">
                <a:solidFill>
                  <a:srgbClr val="FFFFFF"/>
                </a:solidFill>
                <a:latin typeface="Poppins Bold"/>
              </a:rPr>
              <a:t>Methods &amp; Techniques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012433"/>
            <a:ext cx="7295719" cy="138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FFFFFF"/>
                </a:solidFill>
                <a:latin typeface="Poppins"/>
              </a:rPr>
              <a:t>Modify the final reward by reward subtracting the baseline score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FFFFFF"/>
                </a:solidFill>
                <a:latin typeface="Poppins"/>
              </a:rPr>
              <a:t>Lower variance &amp; converges faster compared with Policy Gradient but less stable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385347"/>
            <a:ext cx="6913295" cy="43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Adaptive Baseline Policy Gradient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531257"/>
            <a:ext cx="7295719" cy="104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Two networks, actor network and critic network. </a:t>
            </a:r>
          </a:p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Less random variables and lower variance, but need to balance variance and bias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784958"/>
            <a:ext cx="6141241" cy="43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Advantage Actor Critic (A2C)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898582"/>
            <a:ext cx="7295719" cy="104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Clip the policy update in a trust region thus prevent large deviation</a:t>
            </a:r>
          </a:p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More stable, converge faster, higher score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175260"/>
            <a:ext cx="6690839" cy="43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Proximal Policy Optimization (PPO)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6098" y="3012433"/>
            <a:ext cx="7989684" cy="138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Use Neural Networks to approximate Q(s,a) function when action space is large</a:t>
            </a:r>
          </a:p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Experience Replay Buffer to reduce temporal correlation in learning, with greedy epsilon search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6098" y="2385347"/>
            <a:ext cx="5598775" cy="43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Deep Q Network (DQN)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6098" y="5188357"/>
            <a:ext cx="8250993" cy="138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Two networks, action value estimation and target network</a:t>
            </a:r>
          </a:p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DQN overestimates Q-function, DDQN fixes a target making it more stable, but slower at learning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46098" y="4612799"/>
            <a:ext cx="3963066" cy="43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Double DQN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46098" y="7974782"/>
            <a:ext cx="8363940" cy="104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Two networks, action selection and action evaluation</a:t>
            </a:r>
          </a:p>
          <a:p>
            <a:pPr marL="474979" lvl="1" indent="-237490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</a:rPr>
              <a:t>DQN overestimates Q-function, D2QN fixes by sampling Stable learning and performance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46098" y="7194310"/>
            <a:ext cx="3963066" cy="43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7"/>
              </a:lnSpc>
            </a:pPr>
            <a:r>
              <a:rPr lang="en-US" sz="2799">
                <a:solidFill>
                  <a:srgbClr val="FFFFFF"/>
                </a:solidFill>
                <a:latin typeface="Poppins Bold"/>
              </a:rPr>
              <a:t>Duelling DQN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1313582"/>
            <a:ext cx="4174850" cy="801817"/>
            <a:chOff x="0" y="0"/>
            <a:chExt cx="1669531" cy="3206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69531" cy="320648"/>
            </a:xfrm>
            <a:custGeom>
              <a:avLst/>
              <a:gdLst/>
              <a:ahLst/>
              <a:cxnLst/>
              <a:rect l="l" t="t" r="r" b="b"/>
              <a:pathLst>
                <a:path w="1669531" h="320648">
                  <a:moveTo>
                    <a:pt x="100139" y="0"/>
                  </a:moveTo>
                  <a:lnTo>
                    <a:pt x="1569392" y="0"/>
                  </a:lnTo>
                  <a:cubicBezTo>
                    <a:pt x="1624697" y="0"/>
                    <a:pt x="1669531" y="44834"/>
                    <a:pt x="1669531" y="100139"/>
                  </a:cubicBezTo>
                  <a:lnTo>
                    <a:pt x="1669531" y="220510"/>
                  </a:lnTo>
                  <a:cubicBezTo>
                    <a:pt x="1669531" y="247068"/>
                    <a:pt x="1658981" y="272539"/>
                    <a:pt x="1640201" y="291318"/>
                  </a:cubicBezTo>
                  <a:cubicBezTo>
                    <a:pt x="1621421" y="310098"/>
                    <a:pt x="1595951" y="320648"/>
                    <a:pt x="1569392" y="320648"/>
                  </a:cubicBezTo>
                  <a:lnTo>
                    <a:pt x="100139" y="320648"/>
                  </a:lnTo>
                  <a:cubicBezTo>
                    <a:pt x="73580" y="320648"/>
                    <a:pt x="48110" y="310098"/>
                    <a:pt x="29330" y="291318"/>
                  </a:cubicBezTo>
                  <a:cubicBezTo>
                    <a:pt x="10550" y="272539"/>
                    <a:pt x="0" y="247068"/>
                    <a:pt x="0" y="220510"/>
                  </a:cubicBezTo>
                  <a:lnTo>
                    <a:pt x="0" y="100139"/>
                  </a:lnTo>
                  <a:cubicBezTo>
                    <a:pt x="0" y="73580"/>
                    <a:pt x="10550" y="48110"/>
                    <a:pt x="29330" y="29330"/>
                  </a:cubicBezTo>
                  <a:cubicBezTo>
                    <a:pt x="48110" y="10550"/>
                    <a:pt x="73580" y="0"/>
                    <a:pt x="1001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669531" cy="37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8"/>
                </a:lnSpc>
              </a:pPr>
              <a:r>
                <a:rPr lang="en-US" sz="1877" spc="270">
                  <a:solidFill>
                    <a:srgbClr val="000000"/>
                  </a:solidFill>
                  <a:latin typeface="TT Supermolot Neue Expanded Bold"/>
                </a:rPr>
                <a:t>POLICY GRADIENT PRO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46098" y="1318867"/>
            <a:ext cx="3023472" cy="791247"/>
            <a:chOff x="0" y="0"/>
            <a:chExt cx="1209093" cy="31642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09093" cy="316421"/>
            </a:xfrm>
            <a:custGeom>
              <a:avLst/>
              <a:gdLst/>
              <a:ahLst/>
              <a:cxnLst/>
              <a:rect l="l" t="t" r="r" b="b"/>
              <a:pathLst>
                <a:path w="1209093" h="316421">
                  <a:moveTo>
                    <a:pt x="138273" y="0"/>
                  </a:moveTo>
                  <a:lnTo>
                    <a:pt x="1070820" y="0"/>
                  </a:lnTo>
                  <a:cubicBezTo>
                    <a:pt x="1147186" y="0"/>
                    <a:pt x="1209093" y="61907"/>
                    <a:pt x="1209093" y="138273"/>
                  </a:cubicBezTo>
                  <a:lnTo>
                    <a:pt x="1209093" y="178148"/>
                  </a:lnTo>
                  <a:cubicBezTo>
                    <a:pt x="1209093" y="254514"/>
                    <a:pt x="1147186" y="316421"/>
                    <a:pt x="1070820" y="316421"/>
                  </a:cubicBezTo>
                  <a:lnTo>
                    <a:pt x="138273" y="316421"/>
                  </a:lnTo>
                  <a:cubicBezTo>
                    <a:pt x="61907" y="316421"/>
                    <a:pt x="0" y="254514"/>
                    <a:pt x="0" y="178148"/>
                  </a:cubicBezTo>
                  <a:lnTo>
                    <a:pt x="0" y="138273"/>
                  </a:lnTo>
                  <a:cubicBezTo>
                    <a:pt x="0" y="61907"/>
                    <a:pt x="61907" y="0"/>
                    <a:pt x="13827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209093" cy="37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8"/>
                </a:lnSpc>
              </a:pPr>
              <a:r>
                <a:rPr lang="en-US" sz="1877" spc="270">
                  <a:solidFill>
                    <a:srgbClr val="000000"/>
                  </a:solidFill>
                  <a:latin typeface="TT Supermolot Neue Expanded Bold"/>
                </a:rPr>
                <a:t>DQN PRO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465937" y="5887378"/>
            <a:ext cx="8199664" cy="3917665"/>
          </a:xfrm>
          <a:custGeom>
            <a:avLst/>
            <a:gdLst/>
            <a:ahLst/>
            <a:cxnLst/>
            <a:rect l="l" t="t" r="r" b="b"/>
            <a:pathLst>
              <a:path w="8199664" h="3917665">
                <a:moveTo>
                  <a:pt x="0" y="0"/>
                </a:moveTo>
                <a:lnTo>
                  <a:pt x="8199665" y="0"/>
                </a:lnTo>
                <a:lnTo>
                  <a:pt x="8199665" y="3917665"/>
                </a:lnTo>
                <a:lnTo>
                  <a:pt x="0" y="3917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957966" y="1685113"/>
            <a:ext cx="8186034" cy="4017180"/>
          </a:xfrm>
          <a:custGeom>
            <a:avLst/>
            <a:gdLst/>
            <a:ahLst/>
            <a:cxnLst/>
            <a:rect l="l" t="t" r="r" b="b"/>
            <a:pathLst>
              <a:path w="8186034" h="4017180">
                <a:moveTo>
                  <a:pt x="0" y="0"/>
                </a:moveTo>
                <a:lnTo>
                  <a:pt x="8186034" y="0"/>
                </a:lnTo>
                <a:lnTo>
                  <a:pt x="8186034" y="4017181"/>
                </a:lnTo>
                <a:lnTo>
                  <a:pt x="0" y="401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9479568" y="1685113"/>
            <a:ext cx="8186034" cy="4017180"/>
          </a:xfrm>
          <a:custGeom>
            <a:avLst/>
            <a:gdLst/>
            <a:ahLst/>
            <a:cxnLst/>
            <a:rect l="l" t="t" r="r" b="b"/>
            <a:pathLst>
              <a:path w="8186034" h="4017180">
                <a:moveTo>
                  <a:pt x="0" y="0"/>
                </a:moveTo>
                <a:lnTo>
                  <a:pt x="8186034" y="0"/>
                </a:lnTo>
                <a:lnTo>
                  <a:pt x="8186034" y="4017181"/>
                </a:lnTo>
                <a:lnTo>
                  <a:pt x="0" y="4017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924040" y="5837621"/>
            <a:ext cx="8186034" cy="4017180"/>
          </a:xfrm>
          <a:custGeom>
            <a:avLst/>
            <a:gdLst/>
            <a:ahLst/>
            <a:cxnLst/>
            <a:rect l="l" t="t" r="r" b="b"/>
            <a:pathLst>
              <a:path w="8186034" h="4017180">
                <a:moveTo>
                  <a:pt x="0" y="0"/>
                </a:moveTo>
                <a:lnTo>
                  <a:pt x="8186034" y="0"/>
                </a:lnTo>
                <a:lnTo>
                  <a:pt x="8186034" y="4017180"/>
                </a:lnTo>
                <a:lnTo>
                  <a:pt x="0" y="4017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92187" y="295902"/>
            <a:ext cx="16066019" cy="100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85"/>
              </a:lnSpc>
            </a:pPr>
            <a:r>
              <a:rPr lang="en-US" sz="6653">
                <a:solidFill>
                  <a:srgbClr val="FFFFFF"/>
                </a:solidFill>
                <a:latin typeface="Poppins Bold"/>
              </a:rPr>
              <a:t>Results (Policy Gradient Pro 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92187" y="5812226"/>
            <a:ext cx="8426743" cy="4135305"/>
          </a:xfrm>
          <a:custGeom>
            <a:avLst/>
            <a:gdLst/>
            <a:ahLst/>
            <a:cxnLst/>
            <a:rect l="l" t="t" r="r" b="b"/>
            <a:pathLst>
              <a:path w="8426743" h="4135305">
                <a:moveTo>
                  <a:pt x="0" y="0"/>
                </a:moveTo>
                <a:lnTo>
                  <a:pt x="8426743" y="0"/>
                </a:lnTo>
                <a:lnTo>
                  <a:pt x="8426743" y="4135304"/>
                </a:lnTo>
                <a:lnTo>
                  <a:pt x="0" y="413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492187" y="1534046"/>
            <a:ext cx="8426743" cy="4135305"/>
          </a:xfrm>
          <a:custGeom>
            <a:avLst/>
            <a:gdLst/>
            <a:ahLst/>
            <a:cxnLst/>
            <a:rect l="l" t="t" r="r" b="b"/>
            <a:pathLst>
              <a:path w="8426743" h="4135305">
                <a:moveTo>
                  <a:pt x="0" y="0"/>
                </a:moveTo>
                <a:lnTo>
                  <a:pt x="8426743" y="0"/>
                </a:lnTo>
                <a:lnTo>
                  <a:pt x="8426743" y="4135305"/>
                </a:lnTo>
                <a:lnTo>
                  <a:pt x="0" y="4135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9393691" y="5878280"/>
            <a:ext cx="8461796" cy="4003197"/>
          </a:xfrm>
          <a:custGeom>
            <a:avLst/>
            <a:gdLst/>
            <a:ahLst/>
            <a:cxnLst/>
            <a:rect l="l" t="t" r="r" b="b"/>
            <a:pathLst>
              <a:path w="8461796" h="4003197">
                <a:moveTo>
                  <a:pt x="0" y="0"/>
                </a:moveTo>
                <a:lnTo>
                  <a:pt x="8461796" y="0"/>
                </a:lnTo>
                <a:lnTo>
                  <a:pt x="8461796" y="4003197"/>
                </a:lnTo>
                <a:lnTo>
                  <a:pt x="0" y="4003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9428744" y="1534046"/>
            <a:ext cx="8426743" cy="4135305"/>
          </a:xfrm>
          <a:custGeom>
            <a:avLst/>
            <a:gdLst/>
            <a:ahLst/>
            <a:cxnLst/>
            <a:rect l="l" t="t" r="r" b="b"/>
            <a:pathLst>
              <a:path w="8426743" h="4135305">
                <a:moveTo>
                  <a:pt x="0" y="0"/>
                </a:moveTo>
                <a:lnTo>
                  <a:pt x="8426743" y="0"/>
                </a:lnTo>
                <a:lnTo>
                  <a:pt x="8426743" y="4135305"/>
                </a:lnTo>
                <a:lnTo>
                  <a:pt x="0" y="4135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92187" y="295902"/>
            <a:ext cx="11254737" cy="101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1"/>
              </a:lnSpc>
            </a:pPr>
            <a:r>
              <a:rPr lang="en-US" sz="6650">
                <a:solidFill>
                  <a:srgbClr val="FFFFFF"/>
                </a:solidFill>
                <a:latin typeface="Poppins Bold"/>
              </a:rPr>
              <a:t>Results (DQN Pro)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435775" y="6775109"/>
            <a:ext cx="7130323" cy="2972830"/>
          </a:xfrm>
          <a:custGeom>
            <a:avLst/>
            <a:gdLst/>
            <a:ahLst/>
            <a:cxnLst/>
            <a:rect l="l" t="t" r="r" b="b"/>
            <a:pathLst>
              <a:path w="7130323" h="2972830">
                <a:moveTo>
                  <a:pt x="0" y="0"/>
                </a:moveTo>
                <a:lnTo>
                  <a:pt x="7130323" y="0"/>
                </a:lnTo>
                <a:lnTo>
                  <a:pt x="7130323" y="2972831"/>
                </a:lnTo>
                <a:lnTo>
                  <a:pt x="0" y="297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9435775" y="949407"/>
            <a:ext cx="7189175" cy="4924453"/>
          </a:xfrm>
          <a:custGeom>
            <a:avLst/>
            <a:gdLst/>
            <a:ahLst/>
            <a:cxnLst/>
            <a:rect l="l" t="t" r="r" b="b"/>
            <a:pathLst>
              <a:path w="7189175" h="4924453">
                <a:moveTo>
                  <a:pt x="0" y="0"/>
                </a:moveTo>
                <a:lnTo>
                  <a:pt x="7189175" y="0"/>
                </a:lnTo>
                <a:lnTo>
                  <a:pt x="7189175" y="4924453"/>
                </a:lnTo>
                <a:lnTo>
                  <a:pt x="0" y="492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66955" y="284064"/>
            <a:ext cx="11320245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67"/>
              </a:lnSpc>
            </a:pPr>
            <a:r>
              <a:rPr lang="en-US" sz="5400">
                <a:solidFill>
                  <a:srgbClr val="FFFFFF"/>
                </a:solidFill>
                <a:latin typeface="Poppins Bold"/>
              </a:rPr>
              <a:t>Challenges &amp; Solutions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54515"/>
            <a:ext cx="7295719" cy="138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Speed up convergence and learning stability with Reward Shaping, modify rewards of the environment to encourage the agent to remain close to the center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934247"/>
            <a:ext cx="4884368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Convergence &amp; Stability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250252"/>
            <a:ext cx="7295719" cy="138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Issues with convergence due to changing environment with adaptive baseline. Fix the environment to train and test on random environments.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629984"/>
            <a:ext cx="5144222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Policy Gradient Convergence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955514"/>
            <a:ext cx="7295719" cy="70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Introducing too many hidden layers in the duelling network structure causes a drop in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325721"/>
            <a:ext cx="6141241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Duelling Architectures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64604" y="5984673"/>
            <a:ext cx="8072664" cy="31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2003">
                <a:solidFill>
                  <a:srgbClr val="FFFFFF"/>
                </a:solidFill>
                <a:latin typeface="Poppins"/>
              </a:rPr>
              <a:t>(Top) Training a PPO model with and without reward shaping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E77EC-327A-C90F-2468-56AA867255A4}"/>
              </a:ext>
            </a:extLst>
          </p:cNvPr>
          <p:cNvSpPr txBox="1"/>
          <p:nvPr/>
        </p:nvSpPr>
        <p:spPr>
          <a:xfrm>
            <a:off x="8964604" y="6351903"/>
            <a:ext cx="8072664" cy="31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4"/>
              </a:lnSpc>
            </a:pPr>
            <a:r>
              <a:rPr lang="en-US" sz="2003">
                <a:solidFill>
                  <a:srgbClr val="FFFFFF"/>
                </a:solidFill>
                <a:latin typeface="Poppins"/>
              </a:rPr>
              <a:t>(Bottom) Network Architecture of Duelling DQN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9222" b="-9222"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12759" t="16244" r="11197" b="15450"/>
          <a:stretch>
            <a:fillRect/>
          </a:stretch>
        </p:blipFill>
        <p:spPr>
          <a:xfrm>
            <a:off x="12622225" y="2631561"/>
            <a:ext cx="4637075" cy="3123888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rcRect l="12761" t="16334" r="10209" b="15994"/>
          <a:stretch>
            <a:fillRect/>
          </a:stretch>
        </p:blipFill>
        <p:spPr>
          <a:xfrm>
            <a:off x="6798765" y="2597714"/>
            <a:ext cx="4843774" cy="3191471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rcRect l="12761" t="16334" r="10209" b="15994"/>
          <a:stretch>
            <a:fillRect/>
          </a:stretch>
        </p:blipFill>
        <p:spPr>
          <a:xfrm>
            <a:off x="1122565" y="2646283"/>
            <a:ext cx="4696515" cy="3094444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rcRect/>
          <a:stretch>
            <a:fillRect/>
          </a:stretch>
        </p:blipFill>
        <p:spPr>
          <a:xfrm>
            <a:off x="6837671" y="6683597"/>
            <a:ext cx="4765963" cy="3177308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rcRect/>
          <a:stretch>
            <a:fillRect/>
          </a:stretch>
        </p:blipFill>
        <p:spPr>
          <a:xfrm>
            <a:off x="1244416" y="6788037"/>
            <a:ext cx="4452811" cy="2968541"/>
          </a:xfrm>
          <a:prstGeom prst="rect">
            <a:avLst/>
          </a:prstGeom>
        </p:spPr>
      </p:pic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rcRect/>
          <a:stretch>
            <a:fillRect/>
          </a:stretch>
        </p:blipFill>
        <p:spPr>
          <a:xfrm>
            <a:off x="12473803" y="6627668"/>
            <a:ext cx="4933918" cy="32892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51651" y="346653"/>
            <a:ext cx="4294683" cy="74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38"/>
              </a:lnSpc>
            </a:pPr>
            <a:r>
              <a:rPr lang="en-US" sz="4899">
                <a:solidFill>
                  <a:srgbClr val="FFFFFF"/>
                </a:solidFill>
                <a:latin typeface="Poppins 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69519" y="1789283"/>
            <a:ext cx="3742488" cy="86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2"/>
              </a:lnSpc>
            </a:pPr>
            <a:r>
              <a:rPr lang="en-US" sz="5022">
                <a:solidFill>
                  <a:srgbClr val="FFFFFF"/>
                </a:solidFill>
                <a:latin typeface="WenQuanYi Bold"/>
              </a:rPr>
              <a:t>PPO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49685" y="1789283"/>
            <a:ext cx="3741935" cy="86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1"/>
              </a:lnSpc>
            </a:pPr>
            <a:r>
              <a:rPr lang="en-US" sz="5022">
                <a:solidFill>
                  <a:srgbClr val="FFFFFF"/>
                </a:solidFill>
                <a:latin typeface="WenQuanYi Bold"/>
              </a:rPr>
              <a:t>A2C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9854" y="1789339"/>
            <a:ext cx="3741935" cy="86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1"/>
              </a:lnSpc>
            </a:pPr>
            <a:r>
              <a:rPr lang="en-US" sz="5022">
                <a:solidFill>
                  <a:srgbClr val="FFFFFF"/>
                </a:solidFill>
                <a:latin typeface="WenQuanYi Bold"/>
              </a:rPr>
              <a:t>Baseline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9409" y="5848772"/>
            <a:ext cx="3742488" cy="86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2"/>
              </a:lnSpc>
            </a:pPr>
            <a:r>
              <a:rPr lang="en-US" sz="5022">
                <a:solidFill>
                  <a:srgbClr val="FFFFFF"/>
                </a:solidFill>
                <a:latin typeface="WenQuanYi Bold"/>
              </a:rPr>
              <a:t>Double DQN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9578" y="5848809"/>
            <a:ext cx="3742488" cy="86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2"/>
              </a:lnSpc>
            </a:pPr>
            <a:r>
              <a:rPr lang="en-US" sz="5022">
                <a:solidFill>
                  <a:srgbClr val="FFFFFF"/>
                </a:solidFill>
                <a:latin typeface="WenQuanYi Bold"/>
              </a:rPr>
              <a:t>DQN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06706" y="5848809"/>
            <a:ext cx="4268114" cy="86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2"/>
              </a:lnSpc>
            </a:pPr>
            <a:r>
              <a:rPr lang="en-US" sz="5022">
                <a:solidFill>
                  <a:srgbClr val="FFFFFF"/>
                </a:solidFill>
                <a:latin typeface="WenQuanYi Bold"/>
              </a:rPr>
              <a:t>Duelling DQN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7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9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0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0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2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4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4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7A52E8EC2E114C9080509A20F96944" ma:contentTypeVersion="13" ma:contentTypeDescription="Create a new document." ma:contentTypeScope="" ma:versionID="23f2eb3fa01c08e4f63280ab0bd94d9e">
  <xsd:schema xmlns:xsd="http://www.w3.org/2001/XMLSchema" xmlns:xs="http://www.w3.org/2001/XMLSchema" xmlns:p="http://schemas.microsoft.com/office/2006/metadata/properties" xmlns:ns3="38a21e8e-3fd1-45f8-b696-90dad76e6cad" xmlns:ns4="aed6ba58-ec56-4f75-b318-7cf3655aae61" targetNamespace="http://schemas.microsoft.com/office/2006/metadata/properties" ma:root="true" ma:fieldsID="0dd428d7441eecb17f497ece2700ce0e" ns3:_="" ns4:_="">
    <xsd:import namespace="38a21e8e-3fd1-45f8-b696-90dad76e6cad"/>
    <xsd:import namespace="aed6ba58-ec56-4f75-b318-7cf3655aae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a21e8e-3fd1-45f8-b696-90dad76e6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d6ba58-ec56-4f75-b318-7cf3655aae6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8a21e8e-3fd1-45f8-b696-90dad76e6cad" xsi:nil="true"/>
  </documentManagement>
</p:properties>
</file>

<file path=customXml/itemProps1.xml><?xml version="1.0" encoding="utf-8"?>
<ds:datastoreItem xmlns:ds="http://schemas.openxmlformats.org/officeDocument/2006/customXml" ds:itemID="{FA242698-6682-4F11-A865-3BEB0AC1DD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a21e8e-3fd1-45f8-b696-90dad76e6cad"/>
    <ds:schemaRef ds:uri="aed6ba58-ec56-4f75-b318-7cf3655aae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B2F1D8-3BE8-42A5-A1C4-1BBC78C738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BBCBF3-9FFD-4145-8D7E-091C209D7638}">
  <ds:schemaRefs>
    <ds:schemaRef ds:uri="http://schemas.microsoft.com/office/2006/documentManagement/types"/>
    <ds:schemaRef ds:uri="http://schemas.microsoft.com/office/2006/metadata/properties"/>
    <ds:schemaRef ds:uri="38a21e8e-3fd1-45f8-b696-90dad76e6cad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aed6ba58-ec56-4f75-b318-7cf3655aae6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291</Words>
  <Application>Microsoft Office PowerPoint</Application>
  <PresentationFormat>Custom</PresentationFormat>
  <Paragraphs>39</Paragraphs>
  <Slides>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WenQuanYi Bold</vt:lpstr>
      <vt:lpstr>TT Supermolot Neue Expanded Bold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COMP3340 presentation</dc:title>
  <cp:lastModifiedBy>zshaoyu@connect.hku.hk</cp:lastModifiedBy>
  <cp:revision>3</cp:revision>
  <dcterms:created xsi:type="dcterms:W3CDTF">2006-08-16T00:00:00Z</dcterms:created>
  <dcterms:modified xsi:type="dcterms:W3CDTF">2024-04-22T14:55:13Z</dcterms:modified>
  <dc:identifier>DAGC87j_RE8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0x010100807A52E8EC2E114C9080509A20F96944</vt:lpwstr>
  </property>
</Properties>
</file>